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86" r:id="rId2"/>
    <p:sldId id="347" r:id="rId3"/>
    <p:sldId id="338" r:id="rId4"/>
    <p:sldId id="350" r:id="rId5"/>
    <p:sldId id="351" r:id="rId6"/>
    <p:sldId id="352" r:id="rId7"/>
    <p:sldId id="353" r:id="rId8"/>
    <p:sldId id="362" r:id="rId9"/>
    <p:sldId id="354" r:id="rId10"/>
    <p:sldId id="327" r:id="rId11"/>
    <p:sldId id="270" r:id="rId12"/>
    <p:sldId id="273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FFFF"/>
    <a:srgbClr val="FFFF00"/>
    <a:srgbClr val="0066CC"/>
    <a:srgbClr val="0066FF"/>
    <a:srgbClr val="33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98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2D94A2-ABC3-4552-80A5-B54D8FF5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36BB43C-EBF6-4020-83E0-9318B6214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52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A610B-B812-4345-BFD1-5C781845B758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13A7A-B929-4A09-9D4D-0CD19E151EC1}" type="slidenum">
              <a:rPr lang="en-US"/>
              <a:pPr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2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9E4AE-351B-461B-824F-2EBCDF40E39F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1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9285E-C825-475D-9203-B4C793588D48}" type="slidenum">
              <a:rPr lang="en-US"/>
              <a:pPr/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89522-3A4C-46A5-8112-4C13DE257D1C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948C6-CD7F-4D73-9458-1266331BDB55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6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1C7C9-1CC4-4BE0-9039-7BA26280EFCE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r>
              <a:rPr lang="en-US" altLang="zh-CN"/>
              <a:t>Regular and frequent handwashing is the most important way you can keep food safe.  Most people claim to wash their hands on a regular basis. But research studies show that fewer than 70% of adults in public restrooms take the time to wash their hands!  Because your hands touch foods and food contact surfaces, washing your hands properly is vital to keeping foods safe.</a:t>
            </a:r>
          </a:p>
        </p:txBody>
      </p:sp>
    </p:spTree>
    <p:extLst>
      <p:ext uri="{BB962C8B-B14F-4D97-AF65-F5344CB8AC3E}">
        <p14:creationId xmlns:p14="http://schemas.microsoft.com/office/powerpoint/2010/main" val="383720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A424B-7EF9-450C-9535-D04CBC69E601}" type="slidenum">
              <a:rPr lang="en-US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00847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E867F-2769-423B-8BD6-4EE9637899A1}" type="slidenum">
              <a:rPr lang="en-US"/>
              <a:pPr/>
              <a:t>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88965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AEB99-C55E-4747-A4EC-A12850201FDA}" type="slidenum">
              <a:rPr lang="en-US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marL="232943" indent="-232943">
              <a:spcBef>
                <a:spcPct val="0"/>
              </a:spcBef>
              <a:spcAft>
                <a:spcPct val="25000"/>
              </a:spcAft>
            </a:pPr>
            <a:endParaRPr lang="en-US" altLang="zh-CN" sz="1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2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3518D-D6A4-44B3-A752-E74419848AF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[Timed with the movie]</a:t>
            </a:r>
          </a:p>
          <a:p>
            <a:endParaRPr lang="en-US" altLang="zh-CN"/>
          </a:p>
          <a:p>
            <a:r>
              <a:rPr lang="en-US" altLang="zh-CN"/>
              <a:t>Effective scrubbing takes at least 10 to 15 seconds. </a:t>
            </a:r>
          </a:p>
          <a:p>
            <a:endParaRPr lang="en-US" altLang="zh-CN"/>
          </a:p>
          <a:p>
            <a:r>
              <a:rPr lang="en-US" altLang="zh-CN"/>
              <a:t>Remember to scrub your fingers, fingertips,  the areas between the fingers, and the tops and bottom of your hands.</a:t>
            </a:r>
            <a:endParaRPr lang="en-US" altLang="zh-CN">
              <a:solidFill>
                <a:schemeClr val="accent2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zh-CN"/>
              <a:t>Don't forget your wrists and exposed parts of your arms.</a:t>
            </a:r>
          </a:p>
          <a:p>
            <a:pPr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zh-CN"/>
              <a:t>Rinse all traces of soap using plenty of water. </a:t>
            </a:r>
            <a:endParaRPr lang="en-US" altLang="zh-CN">
              <a:solidFill>
                <a:schemeClr val="accent2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5737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5FA10-5EEB-4D55-BB8D-8512BDD6C1EC}" type="slidenum">
              <a:rPr lang="en-US"/>
              <a:pPr/>
              <a:t>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29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9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90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C38676-B323-4C9C-8F55-AFC0AA99C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A100-3905-4CFC-B1B4-495BAF60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A375-0FD6-40CF-9182-22FC801F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1998-DE0D-4021-9E25-F48B9798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7C00-68B5-40EB-9750-D8B49FB0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BD61-42FF-4603-82C5-ACA4B5FC7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3F77-0C8C-434E-A72D-7FF9957C7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7D8D-9FDD-4556-9C7A-499A43E6D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E8D4-39D8-46FD-B57F-05FA1392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56DA-4F2B-4FAE-B09A-20CF8961B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5EF8-34D7-4B09-B75B-41CB6125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532F-15CD-4C51-A632-84364C329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95B90-AA29-4723-A13F-927C16F7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D043-54A2-4F3C-B170-2CE1B9DCC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6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6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6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CF3049EE-BCD8-42D3-A456-10273E25D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kto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video" Target="../media/media1.wmv"/><Relationship Id="rId7" Type="http://schemas.openxmlformats.org/officeDocument/2006/relationships/image" Target="../media/image17.png"/><Relationship Id="rId2" Type="http://schemas.microsoft.com/office/2007/relationships/media" Target="../media/media1.wmv"/><Relationship Id="rId1" Type="http://schemas.openxmlformats.org/officeDocument/2006/relationships/audio" Target="file:///C:\Documents%20and%20Settings\Luke%20LaBorde\Desktop\Nordone_PPT\Nordone_PH_PPT\nardone_0002a.wma" TargetMode="Externa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23888"/>
            <a:ext cx="8458200" cy="4633912"/>
          </a:xfrm>
        </p:spPr>
        <p:txBody>
          <a:bodyPr/>
          <a:lstStyle/>
          <a:p>
            <a:pPr algn="ctr" eaLnBrk="1" hangingPunct="1"/>
            <a:r>
              <a:rPr lang="en-US" sz="5400" dirty="0">
                <a:latin typeface="Arial" charset="0"/>
              </a:rPr>
              <a:t>Minimizing Contamination by Employees</a:t>
            </a:r>
            <a:br>
              <a:rPr lang="en-US" sz="2800" dirty="0">
                <a:latin typeface="Arial" charset="0"/>
              </a:rPr>
            </a:br>
            <a:br>
              <a:rPr lang="en-US" sz="2800" dirty="0">
                <a:solidFill>
                  <a:schemeClr val="tx1"/>
                </a:solidFill>
                <a:latin typeface="Arial" charset="0"/>
              </a:rPr>
            </a:br>
            <a:r>
              <a:rPr lang="en-US" sz="5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Arial" charset="0"/>
              </a:rPr>
              <a:t>Personal </a:t>
            </a:r>
            <a:br>
              <a:rPr lang="en-US" sz="3600" i="1" dirty="0">
                <a:solidFill>
                  <a:schemeClr val="tx1"/>
                </a:solidFill>
                <a:latin typeface="Arial" charset="0"/>
              </a:rPr>
            </a:br>
            <a:r>
              <a:rPr lang="en-US" sz="3600" i="1" dirty="0">
                <a:solidFill>
                  <a:schemeClr val="tx1"/>
                </a:solidFill>
                <a:latin typeface="Arial" charset="0"/>
              </a:rPr>
              <a:t>Hygiene Strategies</a:t>
            </a:r>
            <a:br>
              <a:rPr lang="en-US" sz="3600" i="1" dirty="0">
                <a:solidFill>
                  <a:schemeClr val="tx1"/>
                </a:solidFill>
                <a:latin typeface="Arial" charset="0"/>
              </a:rPr>
            </a:br>
            <a:br>
              <a:rPr lang="en-US" sz="3600" i="1" dirty="0">
                <a:solidFill>
                  <a:schemeClr val="tx1"/>
                </a:solidFill>
                <a:latin typeface="Arial" charset="0"/>
              </a:rPr>
            </a:br>
            <a:endParaRPr lang="en-US" sz="36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Subtitle 1"/>
          <p:cNvSpPr>
            <a:spLocks noGrp="1"/>
          </p:cNvSpPr>
          <p:nvPr/>
        </p:nvSpPr>
        <p:spPr bwMode="auto">
          <a:xfrm>
            <a:off x="1333500" y="4800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200" dirty="0"/>
              <a:t>Department of Food Science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200" dirty="0"/>
              <a:t>Penn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636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chemeClr val="tx1"/>
                </a:solidFill>
                <a:latin typeface="Arial" charset="0"/>
              </a:rPr>
              <a:t>Factors influencing handwashing effectiveness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>
                <a:latin typeface="Arial" charset="0"/>
              </a:rPr>
              <a:t>Type of cleaner to loosen soils and bacteria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Arial" charset="0"/>
              </a:rPr>
              <a:t>Type of sanitizer to kill microorganisms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Arial" charset="0"/>
              </a:rPr>
              <a:t>Amount of friction to physically dislodge bacteria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Arial" charset="0"/>
              </a:rPr>
              <a:t>Plenty of water to wash bacteria and soap residues down the drain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Arial" charset="0"/>
              </a:rPr>
              <a:t>Water temperature – hot water is more effective than cool water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1817688"/>
            <a:ext cx="44196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400">
                <a:latin typeface="Arial" charset="0"/>
                <a:cs typeface="Arial" charset="0"/>
              </a:rPr>
              <a:t> Formulated into soaps or as separate sprays, wipes, or dip stations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>
                <a:latin typeface="Arial" charset="0"/>
              </a:rPr>
              <a:t> Pre-made solutions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>
                <a:latin typeface="Arial" charset="0"/>
              </a:rPr>
              <a:t> Solutions made on-site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04800" y="381000"/>
            <a:ext cx="864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Arial" charset="0"/>
              </a:rPr>
              <a:t>Hand Sanitizers</a:t>
            </a:r>
            <a:endParaRPr lang="en-US" sz="32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6781800" y="3657600"/>
            <a:ext cx="2136775" cy="2676525"/>
            <a:chOff x="192" y="1872"/>
            <a:chExt cx="1682" cy="2462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721" y="2017"/>
              <a:ext cx="639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http://ww2.sysco.com/clean999/STAR/7990260.htm</a:t>
              </a:r>
            </a:p>
          </p:txBody>
        </p:sp>
        <p:pic>
          <p:nvPicPr>
            <p:cNvPr id="31751" name="Picture 7" descr="79902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872"/>
              <a:ext cx="168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288" y="3744"/>
              <a:ext cx="144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Alcohol gel wipes</a:t>
              </a:r>
            </a:p>
          </p:txBody>
        </p:sp>
      </p:grpSp>
      <p:pic>
        <p:nvPicPr>
          <p:cNvPr id="31749" name="Picture 9" descr="pr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1371600"/>
            <a:ext cx="1968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</a:rPr>
              <a:t>Types of Hand Sanitizers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9600" y="1600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ekton" pitchFamily="34" charset="0"/>
              </a:rPr>
              <a:t>1. Soaps and detergents</a:t>
            </a:r>
          </a:p>
          <a:p>
            <a:pPr marL="990600" lvl="1" indent="-533400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latin typeface="Tekton" pitchFamily="34" charset="0"/>
              </a:rPr>
              <a:t> - Physically removes soils and bacteria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ekton" pitchFamily="34" charset="0"/>
              </a:rPr>
              <a:t>2. Chlorhexidine and Triclosan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latin typeface="Tekton" pitchFamily="34" charset="0"/>
              </a:rPr>
              <a:t>	 - Residual activity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ekton" pitchFamily="34" charset="0"/>
              </a:rPr>
              <a:t>3. Alcohols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latin typeface="Tekton" pitchFamily="34" charset="0"/>
              </a:rPr>
              <a:t>	 - Effective on cleaned hands, may irritate the skin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ekton" pitchFamily="34" charset="0"/>
              </a:rPr>
              <a:t>4. Iodophores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latin typeface="Tekton" pitchFamily="34" charset="0"/>
              </a:rPr>
              <a:t>	 - Some residual activity but odor and staining may be a problem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>
                <a:latin typeface="Arial" charset="0"/>
              </a:rPr>
              <a:t>Key Strategies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30480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latin typeface="Arial" charset="0"/>
              </a:rPr>
              <a:t>Employee health and hygienic practices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Arial" charset="0"/>
              </a:rPr>
              <a:t>Availability of handwashing, hand sanitizing, and toilet facilities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Arial" charset="0"/>
              </a:rPr>
              <a:t>Education and training</a:t>
            </a:r>
          </a:p>
          <a:p>
            <a:pPr eaLnBrk="1" hangingPunct="1">
              <a:lnSpc>
                <a:spcPct val="120000"/>
              </a:lnSpc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381000"/>
            <a:ext cx="6781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 b="1">
                <a:latin typeface="Arial" charset="0"/>
              </a:rPr>
              <a:t>Good personal hygiene on the job starts at home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457200" y="2497138"/>
            <a:ext cx="476250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Encourage workers to:</a:t>
            </a:r>
            <a:br>
              <a:rPr lang="en-US" altLang="zh-CN">
                <a:latin typeface="Arial" charset="0"/>
                <a:ea typeface="SimSun" pitchFamily="2" charset="-122"/>
              </a:rPr>
            </a:br>
            <a:br>
              <a:rPr lang="en-US" altLang="zh-CN" sz="2400">
                <a:latin typeface="Arial" charset="0"/>
                <a:ea typeface="SimSun" pitchFamily="2" charset="-122"/>
              </a:rPr>
            </a:br>
            <a:r>
              <a:rPr lang="en-US" altLang="zh-CN" sz="2400">
                <a:latin typeface="Arial" charset="0"/>
                <a:ea typeface="SimSun" pitchFamily="2" charset="-122"/>
              </a:rPr>
              <a:t>• Bathe or shower each day  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latin typeface="Arial" charset="0"/>
                <a:ea typeface="SimSun" pitchFamily="2" charset="-122"/>
              </a:rPr>
              <a:t>• Keep hair clean and trimmed 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latin typeface="Arial" charset="0"/>
                <a:ea typeface="SimSun" pitchFamily="2" charset="-122"/>
              </a:rPr>
              <a:t>• Keep fingernails short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54150"/>
            <a:ext cx="2895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6062"/>
            <a:ext cx="2971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549275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 b="1">
                <a:latin typeface="Arial" charset="0"/>
              </a:rPr>
              <a:t>Regular and frequent handwashing </a:t>
            </a:r>
          </a:p>
          <a:p>
            <a:pPr algn="ctr"/>
            <a:r>
              <a:rPr lang="en-US" b="1">
                <a:latin typeface="Arial" charset="0"/>
              </a:rPr>
              <a:t> - the most critical factor for keeping food safe -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4038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 Research shows that fewer than 70% of adults in public restrooms take the time to wash their hands!</a:t>
            </a:r>
          </a:p>
          <a:p>
            <a:pPr eaLnBrk="0" hangingPunct="0">
              <a:lnSpc>
                <a:spcPct val="14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Training and regular reinforcement are essential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697288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4800600" cy="424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Arial" charset="0"/>
                <a:ea typeface="SimSun" pitchFamily="2" charset="-122"/>
              </a:rPr>
              <a:t>before starting work</a:t>
            </a:r>
          </a:p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Arial" charset="0"/>
                <a:ea typeface="SimSun" pitchFamily="2" charset="-122"/>
              </a:rPr>
              <a:t>after each absence from work stations such as breaks, lunch, and using the restroom</a:t>
            </a:r>
          </a:p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Arial" charset="0"/>
                <a:ea typeface="SimSun" pitchFamily="2" charset="-122"/>
              </a:rPr>
              <a:t>after handling items that are not clean and sanitary such as picking up something off the floor or retrieving items from storage areas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101725" y="457200"/>
            <a:ext cx="60388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latin typeface="Arial" charset="0"/>
              </a:rPr>
              <a:t>When hands should be washed</a:t>
            </a:r>
          </a:p>
        </p:txBody>
      </p:sp>
      <p:grpSp>
        <p:nvGrpSpPr>
          <p:cNvPr id="4101" name="Group 7"/>
          <p:cNvGrpSpPr>
            <a:grpSpLocks/>
          </p:cNvGrpSpPr>
          <p:nvPr/>
        </p:nvGrpSpPr>
        <p:grpSpPr bwMode="auto">
          <a:xfrm>
            <a:off x="7086600" y="6172200"/>
            <a:ext cx="1981200" cy="366713"/>
            <a:chOff x="2448" y="3753"/>
            <a:chExt cx="1248" cy="231"/>
          </a:xfrm>
        </p:grpSpPr>
        <p:sp>
          <p:nvSpPr>
            <p:cNvPr id="4105" name="Line 8"/>
            <p:cNvSpPr>
              <a:spLocks noChangeShapeType="1"/>
            </p:cNvSpPr>
            <p:nvPr/>
          </p:nvSpPr>
          <p:spPr bwMode="auto">
            <a:xfrm>
              <a:off x="2448" y="3984"/>
              <a:ext cx="115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2448" y="3753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sz="1800">
                  <a:solidFill>
                    <a:srgbClr val="990000"/>
                  </a:solidFill>
                  <a:latin typeface="Arial" charset="0"/>
                </a:rPr>
                <a:t>(continued…)</a:t>
              </a:r>
            </a:p>
          </p:txBody>
        </p:sp>
      </p:grp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5791200" y="1143000"/>
          <a:ext cx="16303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Flash Document" r:id="rId4" imgW="1401480" imgH="1338480" progId="">
                  <p:embed/>
                </p:oleObj>
              </mc:Choice>
              <mc:Fallback>
                <p:oleObj name="Flash Document" r:id="rId4" imgW="1401480" imgH="133848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1630363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5150" y="2393950"/>
            <a:ext cx="17716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656138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/>
          <p:cNvPicPr>
            <a:picLocks noGrp="1" noChangeAspect="1" noChangeArrowheads="1"/>
          </p:cNvPicPr>
          <p:nvPr>
            <p:ph/>
          </p:nvPr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>
          <a:xfrm>
            <a:off x="5562600" y="3441700"/>
            <a:ext cx="1905000" cy="14287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609600"/>
            <a:ext cx="7240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latin typeface="Arial" charset="0"/>
              </a:rPr>
              <a:t>When hands should be washed </a:t>
            </a:r>
            <a:r>
              <a:rPr lang="en-US" b="1">
                <a:latin typeface="Arial" charset="0"/>
              </a:rPr>
              <a:t>(cont.)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09600" y="1673225"/>
            <a:ext cx="4191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altLang="zh-CN" sz="2400">
                <a:latin typeface="Arial" charset="0"/>
                <a:ea typeface="SimSun" pitchFamily="2" charset="-122"/>
              </a:rPr>
              <a:t>after sneezing or coughing in your hands</a:t>
            </a:r>
          </a:p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altLang="zh-CN" sz="2400">
                <a:latin typeface="Arial" charset="0"/>
                <a:ea typeface="SimSun" pitchFamily="2" charset="-122"/>
              </a:rPr>
              <a:t>after touching your face, hair, or soiled clothes</a:t>
            </a:r>
          </a:p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altLang="zh-CN" sz="2400">
                <a:latin typeface="Arial" charset="0"/>
                <a:ea typeface="SimSun" pitchFamily="2" charset="-122"/>
              </a:rPr>
              <a:t>before putting on gloves</a:t>
            </a:r>
          </a:p>
          <a:p>
            <a:pPr marL="457200" indent="-457200" eaLnBrk="0" hangingPunct="0">
              <a:lnSpc>
                <a:spcPct val="115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altLang="zh-CN" sz="2400">
                <a:latin typeface="Arial" charset="0"/>
                <a:ea typeface="SimSun" pitchFamily="2" charset="-122"/>
              </a:rPr>
              <a:t>after eating, drinking, or using tobacco</a:t>
            </a:r>
            <a:endParaRPr lang="en-US" altLang="zh-CN" sz="2400">
              <a:solidFill>
                <a:schemeClr val="accent2"/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20484" name="Picture 8" descr="sneezing_in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1368425"/>
            <a:ext cx="18303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touch_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81250"/>
            <a:ext cx="2133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 cstate="print">
            <a:lum bright="18000" contrast="6000"/>
          </a:blip>
          <a:srcRect/>
          <a:stretch>
            <a:fillRect/>
          </a:stretch>
        </p:blipFill>
        <p:spPr bwMode="auto">
          <a:xfrm>
            <a:off x="4953000" y="3529013"/>
            <a:ext cx="1674813" cy="16525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572000"/>
            <a:ext cx="2286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81200" y="304800"/>
            <a:ext cx="45069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latin typeface="Arial" charset="0"/>
              </a:rPr>
              <a:t>How to wash the hands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52400" y="790575"/>
            <a:ext cx="5562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zh-CN" sz="2400">
                <a:latin typeface="Arial" charset="0"/>
                <a:ea typeface="SimSun" pitchFamily="2" charset="-122"/>
              </a:rPr>
              <a:t>Remove any jewelry and wet your hands with clean, running, warm water.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zh-CN" sz="2400">
                <a:latin typeface="Arial" charset="0"/>
                <a:ea typeface="SimSun" pitchFamily="2" charset="-122"/>
              </a:rPr>
              <a:t>Apply enough soap to build a good lather. 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zh-CN" sz="2400">
                <a:latin typeface="Arial" charset="0"/>
                <a:ea typeface="SimSun" pitchFamily="2" charset="-122"/>
              </a:rPr>
              <a:t>Scrub fingers, fingertips, areas between the fingers, and tops and bottom of hands for at least 10 to 15 seconds.  Wrists and exposed parts of the arms too.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zh-CN" sz="2400">
                <a:latin typeface="Arial" charset="0"/>
                <a:ea typeface="SimSun" pitchFamily="2" charset="-122"/>
              </a:rPr>
              <a:t>Rinse thoroughly to remove all traces of soap. 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altLang="zh-CN" sz="2400">
                <a:latin typeface="Arial" charset="0"/>
                <a:ea typeface="SimSun" pitchFamily="2" charset="-122"/>
              </a:rPr>
              <a:t>Then, dry hands using a disposable paper towel.</a:t>
            </a:r>
          </a:p>
        </p:txBody>
      </p:sp>
      <p:pic>
        <p:nvPicPr>
          <p:cNvPr id="21508" name="Picture 9" descr="wet_hands"/>
          <p:cNvPicPr>
            <a:picLocks noChangeAspect="1" noChangeArrowheads="1"/>
          </p:cNvPicPr>
          <p:nvPr/>
        </p:nvPicPr>
        <p:blipFill>
          <a:blip r:embed="rId3" cstate="print"/>
          <a:srcRect r="-418" b="8333"/>
          <a:stretch>
            <a:fillRect/>
          </a:stretch>
        </p:blipFill>
        <p:spPr bwMode="auto">
          <a:xfrm>
            <a:off x="6172200" y="3429000"/>
            <a:ext cx="1525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soap_h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949450"/>
            <a:ext cx="16764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800600"/>
            <a:ext cx="1676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1430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1" name="nardone_0002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219200" y="533400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understand the correct way to wash your hands? </a:t>
            </a:r>
            <a:endParaRPr lang="en-US" altLang="en-US" sz="2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4" name="Movie_0006.wmv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1992313"/>
            <a:ext cx="327501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52400" y="1992313"/>
            <a:ext cx="2819400" cy="262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Remember to scrub your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 fingers, 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 fingertips, 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 the areas between the fingers, and </a:t>
            </a:r>
          </a:p>
          <a:p>
            <a:pPr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 the tops and bottom of </a:t>
            </a:r>
            <a:br>
              <a:rPr lang="en-US" altLang="zh-CN" sz="1800" dirty="0">
                <a:latin typeface="Arial" charset="0"/>
                <a:ea typeface="SimSun" pitchFamily="2" charset="-122"/>
              </a:rPr>
            </a:br>
            <a:r>
              <a:rPr lang="en-US" altLang="zh-CN" sz="1800" dirty="0">
                <a:latin typeface="Arial" charset="0"/>
                <a:ea typeface="SimSun" pitchFamily="2" charset="-122"/>
              </a:rPr>
              <a:t>your hands.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6400800" y="2422525"/>
            <a:ext cx="2362200" cy="102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Don't forget your wrists and exposed parts of your arms.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57200" y="536575"/>
            <a:ext cx="83058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Effective scrubbing takes at least 10 to 15 seconds. 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752600" y="4724400"/>
            <a:ext cx="5638800" cy="42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Rinse all traces of soap using plenty of water.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2130370"/>
            <a:ext cx="2895599" cy="21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9" fill="hold"/>
                                        <p:tgtEl>
                                          <p:spTgt spid="1198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1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9814"/>
                </p:tgtEl>
              </p:cMediaNode>
            </p:vide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21"/>
                </p:tgtEl>
              </p:cMediaNode>
            </p:audio>
          </p:childTnLst>
        </p:cTn>
      </p:par>
    </p:tnLst>
    <p:bldLst>
      <p:bldP spid="119812" grpId="0"/>
      <p:bldP spid="119815" grpId="0" autoUpdateAnimBg="0"/>
      <p:bldP spid="119816" grpId="0"/>
      <p:bldP spid="119817" grpId="0" autoUpdateAnimBg="0"/>
      <p:bldP spid="1198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pen_d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888" y="4038600"/>
            <a:ext cx="1905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towel_fauc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5488" y="2574925"/>
            <a:ext cx="1905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 Thoroughly dry hands with a disposable paper towel.  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 Wet hands pick up and transfer microorganisms much easier than dry hands.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 Use the paper towel to turn off the water and to exit the room.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 Throw the towel into a trash container.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>
                <a:latin typeface="Arial" charset="0"/>
                <a:ea typeface="SimSun" pitchFamily="2" charset="-122"/>
              </a:rPr>
              <a:t> Never dry hands on clothes!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549275"/>
            <a:ext cx="85486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3200" b="1">
                <a:latin typeface="Arial" charset="0"/>
                <a:ea typeface="SimSun" pitchFamily="2" charset="-122"/>
              </a:rPr>
              <a:t>Prevent re-contamination after washing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6488" y="4343400"/>
            <a:ext cx="1611312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8088" y="1828800"/>
            <a:ext cx="1855787" cy="18653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inimizing contamination of food by employees&amp;#x0D;&amp;#x0A;&amp;#x0D;&amp;#x0A; Personal &amp;#x0D;&amp;#x0A;Hygiene Strategies&amp;#x0D;&amp;#x0A;&amp;#x0D;&amp;#x0A;&amp;quot;&quot;/&gt;&lt;property id=&quot;20307&quot; value=&quot;286&quot;/&gt;&lt;/object&gt;&lt;object type=&quot;3&quot; unique_id=&quot;10005&quot;&gt;&lt;property id=&quot;20148&quot; value=&quot;5&quot;/&gt;&lt;property id=&quot;20300&quot; value=&quot;Slide 2 - &amp;quot;Health and Hygiene&amp;quot;&quot;/&gt;&lt;property id=&quot;20307&quot; value=&quot;355&quot;/&gt;&lt;/object&gt;&lt;object type=&quot;3&quot; unique_id=&quot;10006&quot;&gt;&lt;property id=&quot;20148&quot; value=&quot;5&quot;/&gt;&lt;property id=&quot;20300&quot; value=&quot;Slide 3&quot;/&gt;&lt;property id=&quot;20307&quot; value=&quot;330&quot;/&gt;&lt;/object&gt;&lt;object type=&quot;3&quot; unique_id=&quot;10007&quot;&gt;&lt;property id=&quot;20148&quot; value=&quot;5&quot;/&gt;&lt;property id=&quot;20300&quot; value=&quot;Slide 4 - &amp;quot;Key Strategies&amp;quot;&quot;/&gt;&lt;property id=&quot;20307&quot; value=&quot;295&quot;/&gt;&lt;/object&gt;&lt;object type=&quot;3&quot; unique_id=&quot;10008&quot;&gt;&lt;property id=&quot;20148&quot; value=&quot;5&quot;/&gt;&lt;property id=&quot;20300&quot; value=&quot;Slide 5 - &amp;quot;Key Strategies&amp;quot;&quot;/&gt;&lt;property id=&quot;20307&quot; value=&quot;347&quot;/&gt;&lt;/object&gt;&lt;object type=&quot;3&quot; unique_id=&quot;10009&quot;&gt;&lt;property id=&quot;20148&quot; value=&quot;5&quot;/&gt;&lt;property id=&quot;20300&quot; value=&quot;Slide 6&quot;/&gt;&lt;property id=&quot;20307&quot; value=&quot;338&quot;/&gt;&lt;/object&gt;&lt;object type=&quot;3&quot; unique_id=&quot;10010&quot;&gt;&lt;property id=&quot;20148&quot; value=&quot;5&quot;/&gt;&lt;property id=&quot;20300&quot; value=&quot;Slide 7&quot;/&gt;&lt;property id=&quot;20307&quot; value=&quot;339&quot;/&gt;&lt;/object&gt;&lt;object type=&quot;3&quot; unique_id=&quot;10011&quot;&gt;&lt;property id=&quot;20148&quot; value=&quot;5&quot;/&gt;&lt;property id=&quot;20300&quot; value=&quot;Slide 8&quot;/&gt;&lt;property id=&quot;20307&quot; value=&quot;340&quot;/&gt;&lt;/object&gt;&lt;object type=&quot;3&quot; unique_id=&quot;10012&quot;&gt;&lt;property id=&quot;20148&quot; value=&quot;5&quot;/&gt;&lt;property id=&quot;20300&quot; value=&quot;Slide 9&quot;/&gt;&lt;property id=&quot;20307&quot; value=&quot;341&quot;/&gt;&lt;/object&gt;&lt;object type=&quot;3&quot; unique_id=&quot;10013&quot;&gt;&lt;property id=&quot;20148&quot; value=&quot;5&quot;/&gt;&lt;property id=&quot;20300&quot; value=&quot;Slide 10&quot;/&gt;&lt;property id=&quot;20307&quot; value=&quot;342&quot;/&gt;&lt;/object&gt;&lt;object type=&quot;3&quot; unique_id=&quot;10014&quot;&gt;&lt;property id=&quot;20148&quot; value=&quot;5&quot;/&gt;&lt;property id=&quot;20300&quot; value=&quot;Slide 11&quot;/&gt;&lt;property id=&quot;20307&quot; value=&quot;343&quot;/&gt;&lt;/object&gt;&lt;object type=&quot;3&quot; unique_id=&quot;10015&quot;&gt;&lt;property id=&quot;20148&quot; value=&quot;5&quot;/&gt;&lt;property id=&quot;20300&quot; value=&quot;Slide 12&quot;/&gt;&lt;property id=&quot;20307&quot; value=&quot;344&quot;/&gt;&lt;/object&gt;&lt;object type=&quot;3&quot; unique_id=&quot;10016&quot;&gt;&lt;property id=&quot;20148&quot; value=&quot;5&quot;/&gt;&lt;property id=&quot;20300&quot; value=&quot;Slide 13&quot;/&gt;&lt;property id=&quot;20307&quot; value=&quot;349&quot;/&gt;&lt;/object&gt;&lt;object type=&quot;3&quot; unique_id=&quot;10017&quot;&gt;&lt;property id=&quot;20148&quot; value=&quot;5&quot;/&gt;&lt;property id=&quot;20300&quot; value=&quot;Slide 14&quot;/&gt;&lt;property id=&quot;20307&quot; value=&quot;346&quot;/&gt;&lt;/object&gt;&lt;object type=&quot;3&quot; unique_id=&quot;10018&quot;&gt;&lt;property id=&quot;20148&quot; value=&quot;5&quot;/&gt;&lt;property id=&quot;20300&quot; value=&quot;Slide 15&quot;/&gt;&lt;property id=&quot;20307&quot; value=&quot;348&quot;/&gt;&lt;/object&gt;&lt;object type=&quot;3&quot; unique_id=&quot;10019&quot;&gt;&lt;property id=&quot;20148&quot; value=&quot;5&quot;/&gt;&lt;property id=&quot;20300&quot; value=&quot;Slide 16&quot;/&gt;&lt;property id=&quot;20307&quot; value=&quot;350&quot;/&gt;&lt;/object&gt;&lt;object type=&quot;3&quot; unique_id=&quot;10020&quot;&gt;&lt;property id=&quot;20148&quot; value=&quot;5&quot;/&gt;&lt;property id=&quot;20300&quot; value=&quot;Slide 17&quot;/&gt;&lt;property id=&quot;20307&quot; value=&quot;351&quot;/&gt;&lt;/object&gt;&lt;object type=&quot;3&quot; unique_id=&quot;10021&quot;&gt;&lt;property id=&quot;20148&quot; value=&quot;5&quot;/&gt;&lt;property id=&quot;20300&quot; value=&quot;Slide 18&quot;/&gt;&lt;property id=&quot;20307&quot; value=&quot;352&quot;/&gt;&lt;/object&gt;&lt;object type=&quot;3&quot; unique_id=&quot;10022&quot;&gt;&lt;property id=&quot;20148&quot; value=&quot;5&quot;/&gt;&lt;property id=&quot;20300&quot; value=&quot;Slide 19&quot;/&gt;&lt;property id=&quot;20307&quot; value=&quot;353&quot;/&gt;&lt;/object&gt;&lt;object type=&quot;3&quot; unique_id=&quot;10023&quot;&gt;&lt;property id=&quot;20148&quot; value=&quot;5&quot;/&gt;&lt;property id=&quot;20300&quot; value=&quot;Slide 20&quot;/&gt;&lt;property id=&quot;20307&quot; value=&quot;354&quot;/&gt;&lt;/object&gt;&lt;object type=&quot;3&quot; unique_id=&quot;10024&quot;&gt;&lt;property id=&quot;20148&quot; value=&quot;5&quot;/&gt;&lt;property id=&quot;20300&quot; value=&quot;Slide 21 - &amp;quot;Factors influencing handwashing effectiveness&amp;quot;&quot;/&gt;&lt;property id=&quot;20307&quot; value=&quot;327&quot;/&gt;&lt;/object&gt;&lt;object type=&quot;3&quot; unique_id=&quot;10025&quot;&gt;&lt;property id=&quot;20148&quot; value=&quot;5&quot;/&gt;&lt;property id=&quot;20300&quot; value=&quot;Slide 22&quot;/&gt;&lt;property id=&quot;20307&quot; value=&quot;357&quot;/&gt;&lt;/object&gt;&lt;object type=&quot;3&quot; unique_id=&quot;10026&quot;&gt;&lt;property id=&quot;20148&quot; value=&quot;5&quot;/&gt;&lt;property id=&quot;20300&quot; value=&quot;Slide 23&quot;/&gt;&lt;property id=&quot;20307&quot; value=&quot;358&quot;/&gt;&lt;/object&gt;&lt;object type=&quot;3&quot; unique_id=&quot;10027&quot;&gt;&lt;property id=&quot;20148&quot; value=&quot;5&quot;/&gt;&lt;property id=&quot;20300&quot; value=&quot;Slide 24&quot;/&gt;&lt;property id=&quot;20307&quot; value=&quot;359&quot;/&gt;&lt;/object&gt;&lt;object type=&quot;3&quot; unique_id=&quot;10028&quot;&gt;&lt;property id=&quot;20148&quot; value=&quot;5&quot;/&gt;&lt;property id=&quot;20300&quot; value=&quot;Slide 25&quot;/&gt;&lt;property id=&quot;20307&quot; value=&quot;360&quot;/&gt;&lt;/object&gt;&lt;object type=&quot;3&quot; unique_id=&quot;10029&quot;&gt;&lt;property id=&quot;20148&quot; value=&quot;5&quot;/&gt;&lt;property id=&quot;20300&quot; value=&quot;Slide 26 - &amp;quot;Key Strategies&amp;quot;&quot;/&gt;&lt;property id=&quot;20307&quot; value=&quot;294&quot;/&gt;&lt;/object&gt;&lt;object type=&quot;3&quot; unique_id=&quot;10030&quot;&gt;&lt;property id=&quot;20148&quot; value=&quot;5&quot;/&gt;&lt;property id=&quot;20300&quot; value=&quot;Slide 27&quot;/&gt;&lt;property id=&quot;20307&quot; value=&quot;289&quot;/&gt;&lt;/object&gt;&lt;object type=&quot;3&quot; unique_id=&quot;10031&quot;&gt;&lt;property id=&quot;20148&quot; value=&quot;5&quot;/&gt;&lt;property id=&quot;20300&quot; value=&quot;Slide 28 - &amp;quot;Portable handwashing stations&amp;quot;&quot;/&gt;&lt;property id=&quot;20307&quot; value=&quot;290&quot;/&gt;&lt;/object&gt;&lt;object type=&quot;3&quot; unique_id=&quot;10032&quot;&gt;&lt;property id=&quot;20148&quot; value=&quot;5&quot;/&gt;&lt;property id=&quot;20300&quot; value=&quot;Slide 29&quot;/&gt;&lt;property id=&quot;20307&quot; value=&quot;270&quot;/&gt;&lt;/object&gt;&lt;object type=&quot;3&quot; unique_id=&quot;10033&quot;&gt;&lt;property id=&quot;20148&quot; value=&quot;5&quot;/&gt;&lt;property id=&quot;20300&quot; value=&quot;Slide 30 - &amp;quot;Types of hand sanitizers&amp;quot;&quot;/&gt;&lt;property id=&quot;20307&quot; value=&quot;273&quot;/&gt;&lt;/object&gt;&lt;object type=&quot;3&quot; unique_id=&quot;10034&quot;&gt;&lt;property id=&quot;20148&quot; value=&quot;5&quot;/&gt;&lt;property id=&quot;20300&quot; value=&quot;Slide 31 - &amp;quot; Paper towels&amp;quot;&quot;/&gt;&lt;property id=&quot;20307&quot; value=&quot;319&quot;/&gt;&lt;/object&gt;&lt;object type=&quot;3&quot; unique_id=&quot;10035&quot;&gt;&lt;property id=&quot;20148&quot; value=&quot;5&quot;/&gt;&lt;property id=&quot;20300&quot; value=&quot;Slide 32 - &amp;quot; Hot air driers&amp;quot;&quot;/&gt;&lt;property id=&quot;20307&quot; value=&quot;318&quot;/&gt;&lt;/object&gt;&lt;object type=&quot;3&quot; unique_id=&quot;10036&quot;&gt;&lt;property id=&quot;20148&quot; value=&quot;5&quot;/&gt;&lt;property id=&quot;20300&quot; value=&quot;Slide 33 - &amp;quot; Handwashing machines&amp;quot;&quot;/&gt;&lt;property id=&quot;20307&quot; value=&quot;320&quot;/&gt;&lt;/object&gt;&lt;object type=&quot;3&quot; unique_id=&quot;10037&quot;&gt;&lt;property id=&quot;20148&quot; value=&quot;5&quot;/&gt;&lt;property id=&quot;20300&quot; value=&quot;Slide 34 - &amp;quot;Key Strategies&amp;quot;&quot;/&gt;&lt;property id=&quot;20307&quot; value=&quot;321&quot;/&gt;&lt;/object&gt;&lt;object type=&quot;3&quot; unique_id=&quot;10038&quot;&gt;&lt;property id=&quot;20148&quot; value=&quot;5&quot;/&gt;&lt;property id=&quot;20300&quot; value=&quot;Slide 35 - &amp;quot;Employee education&amp;quot;&quot;/&gt;&lt;property id=&quot;20307&quot; value=&quot;322&quot;/&gt;&lt;/object&gt;&lt;object type=&quot;3&quot; unique_id=&quot;10039&quot;&gt;&lt;property id=&quot;20148&quot; value=&quot;5&quot;/&gt;&lt;property id=&quot;20300&quot; value=&quot;Slide 36 - &amp;quot;Training Resources&amp;quot;&quot;/&gt;&lt;property id=&quot;20307&quot; value=&quot;3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ekton"/>
        <a:ea typeface=""/>
        <a:cs typeface=""/>
      </a:majorFont>
      <a:minorFont>
        <a:latin typeface="Tekt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1730</TotalTime>
  <Words>700</Words>
  <Application>Microsoft Office PowerPoint</Application>
  <PresentationFormat>On-screen Show (4:3)</PresentationFormat>
  <Paragraphs>89</Paragraphs>
  <Slides>12</Slides>
  <Notes>12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Tekton</vt:lpstr>
      <vt:lpstr>Times New Roman</vt:lpstr>
      <vt:lpstr>Wingdings</vt:lpstr>
      <vt:lpstr>Dad`s Tie</vt:lpstr>
      <vt:lpstr>Flash Document</vt:lpstr>
      <vt:lpstr>Minimizing Contamination by Employees   Personal  Hygiene Strategies  </vt:lpstr>
      <vt:lpstr>Key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influencing handwashing effectiveness</vt:lpstr>
      <vt:lpstr>PowerPoint Presentation</vt:lpstr>
      <vt:lpstr>Types of Hand Sanitizers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Luke LaBorde</dc:creator>
  <cp:lastModifiedBy>Cutter, Catherine Nettles</cp:lastModifiedBy>
  <cp:revision>75</cp:revision>
  <dcterms:created xsi:type="dcterms:W3CDTF">2000-09-22T16:34:08Z</dcterms:created>
  <dcterms:modified xsi:type="dcterms:W3CDTF">2020-06-12T21:23:43Z</dcterms:modified>
</cp:coreProperties>
</file>